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68" r:id="rId3"/>
    <p:sldId id="259" r:id="rId4"/>
    <p:sldId id="257" r:id="rId5"/>
    <p:sldId id="258" r:id="rId6"/>
    <p:sldId id="266" r:id="rId7"/>
    <p:sldId id="263" r:id="rId8"/>
    <p:sldId id="260" r:id="rId9"/>
    <p:sldId id="264" r:id="rId10"/>
    <p:sldId id="261" r:id="rId11"/>
    <p:sldId id="265" r:id="rId12"/>
    <p:sldId id="262" r:id="rId13"/>
    <p:sldId id="26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7959"/>
  </p:normalViewPr>
  <p:slideViewPr>
    <p:cSldViewPr snapToGrid="0" snapToObjects="1">
      <p:cViewPr varScale="1">
        <p:scale>
          <a:sx n="98" d="100"/>
          <a:sy n="98" d="100"/>
        </p:scale>
        <p:origin x="16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5020D-138E-7448-A5E0-6438681CD829}" type="datetimeFigureOut">
              <a:rPr lang="en-US" smtClean="0"/>
              <a:t>2/18/22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142D6-6170-BA4F-95E1-AF469498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796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Rules for a 30 minute chalk talk: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Scaffold the chunks (minimize intrinsic load)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3-4 minute chunks (plan for 4 or 5?)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Each chunk is meant to answer, as clearly as possible, a key objective phrased as a difficult multiple choice question. 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Incorporate interactive features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Align audio and visual content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Eliminate unnecessary content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Try to help highlight patterns / connections for content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Apply content to a generative scenario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signaling to highlight key points (minimize extraneous load)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Ideally, want to encourage frequent, low stakes quizzing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Med Ed Trial: Encourage contextual interferences: e.g. study relating to patients. 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fs.blog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/2021/02/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gian-carlo-rota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3142D6-6170-BA4F-95E1-AF469498D7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34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3142D6-6170-BA4F-95E1-AF469498D74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651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“As opposed to the NLST trial (53,454 participants), the NELSON trial (13,195 participants) showed no difference in all-cause mortality, possibly because of underpowering. However, a meta-analysis of seven randomized controlled trials using LDCT also </a:t>
            </a:r>
            <a:r>
              <a:rPr lang="en-US" dirty="0" err="1"/>
              <a:t>showedno</a:t>
            </a:r>
            <a:r>
              <a:rPr lang="en-US" dirty="0"/>
              <a:t> </a:t>
            </a:r>
            <a:r>
              <a:rPr lang="en-US" dirty="0" err="1"/>
              <a:t>differencein</a:t>
            </a:r>
            <a:r>
              <a:rPr lang="en-US" dirty="0"/>
              <a:t> all-</a:t>
            </a:r>
            <a:r>
              <a:rPr lang="en-US" dirty="0" err="1"/>
              <a:t>causemortality</a:t>
            </a:r>
            <a:r>
              <a:rPr lang="en-US" dirty="0"/>
              <a:t> (RR,0.96;95% CI, 0.92–1.00; P= 0.67) (5). Thus, the effect of LDCT screening on all-cause mortality remains unclear.”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Review of this meta-analysis, the clin-mart RWD, and an additional smoking </a:t>
            </a:r>
            <a:r>
              <a:rPr lang="en-US"/>
              <a:t>cessation paper. </a:t>
            </a:r>
            <a:endParaRPr lang="en-US" dirty="0"/>
          </a:p>
          <a:p>
            <a:r>
              <a:rPr lang="en-US" dirty="0"/>
              <a:t>https://</a:t>
            </a:r>
            <a:r>
              <a:rPr lang="en-US" dirty="0" err="1"/>
              <a:t>www.atsjournals.org</a:t>
            </a:r>
            <a:r>
              <a:rPr lang="en-US" dirty="0"/>
              <a:t>/</a:t>
            </a:r>
            <a:r>
              <a:rPr lang="en-US" dirty="0" err="1"/>
              <a:t>doi</a:t>
            </a:r>
            <a:r>
              <a:rPr lang="en-US" dirty="0"/>
              <a:t>/pdf/10.1164/rccm.202012-4505RR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3142D6-6170-BA4F-95E1-AF469498D74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3903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3142D6-6170-BA4F-95E1-AF469498D74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827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### Sensitivity to imaging follow-up algorithms? </a:t>
            </a:r>
          </a:p>
          <a:p>
            <a:r>
              <a:rPr lang="en-US" dirty="0"/>
              <a:t>Discussion on the follow-up used in the trials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3142D6-6170-BA4F-95E1-AF469498D74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1665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3142D6-6170-BA4F-95E1-AF469498D74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6257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 </a:t>
            </a:r>
            <a:r>
              <a:rPr lang="en-US"/>
              <a:t>] implications for nodules?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3142D6-6170-BA4F-95E1-AF469498D74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004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0DA54-D04E-AA45-A387-7CC831E7F4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B9D3B9-1629-DE44-91EB-6E6029CA88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A16CD-A870-1E4C-9F9D-A2A574F9C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B61-9B45-2D42-98FB-5CECD72A824B}" type="datetimeFigureOut">
              <a:rPr lang="en-US" smtClean="0"/>
              <a:t>2/18/22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1700DA-5EF5-324E-A2E5-05F5BED8E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CF4D9-A26D-3444-B20E-F4A6A83AA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033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34944-D309-434A-8825-9BCFEE7E3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98FE4E-11E4-FB48-97F7-455080F34C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163B3-E4DC-2A4E-BAF9-5AB937596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B61-9B45-2D42-98FB-5CECD72A824B}" type="datetimeFigureOut">
              <a:rPr lang="en-US" smtClean="0"/>
              <a:t>2/18/22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18277-1B85-BE47-BD34-CC66BC1E7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A7CD9-9FDE-B344-987C-0FB64FDA3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407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E4B121-5657-AC41-9DDB-F021E519F1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C6766-56EC-4A4B-95FB-10DE20DB95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7170D-A93C-1F41-A917-2B74130FE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B61-9B45-2D42-98FB-5CECD72A824B}" type="datetimeFigureOut">
              <a:rPr lang="en-US" smtClean="0"/>
              <a:t>2/18/22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0EC9B-654A-B446-A266-CCB51AA1E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E3B48-1096-0046-97DC-9E378DBD7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57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ED12C-9F9B-4D41-B368-282C5132B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63F30-36BC-7641-A028-3B144B75A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C54DF-8076-E645-ADC4-19A6B6CD0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B61-9B45-2D42-98FB-5CECD72A824B}" type="datetimeFigureOut">
              <a:rPr lang="en-US" smtClean="0"/>
              <a:t>2/18/22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83751-8FDC-7944-8AEF-06132948D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4F5E6-5E7A-1747-94B8-78B414396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703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1CDFB-B879-7544-A722-1D0C1CF7F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EA73C-4559-0D44-84BB-D58AB7114C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DF34A-DAC6-0B4B-AF31-3C0F57881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B61-9B45-2D42-98FB-5CECD72A824B}" type="datetimeFigureOut">
              <a:rPr lang="en-US" smtClean="0"/>
              <a:t>2/18/22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096C0-9117-334D-9A3F-62B83E656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BE14B-A34C-7642-8DBE-86B777811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420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A1CAA-C974-1F4F-BD78-0A32D4465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77B8C-4FB4-F445-81A3-DABBBB01A0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5A53D5-567F-D147-9BB8-A81CECF895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21797C-55B5-F642-BED8-E54238B8F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B61-9B45-2D42-98FB-5CECD72A824B}" type="datetimeFigureOut">
              <a:rPr lang="en-US" smtClean="0"/>
              <a:t>2/18/22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BA0523-E6CC-0A4A-B7D2-21BAD35D7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D2E9FA-BD54-9A4D-BAA6-4A8006DFF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1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E9CAF-C637-EF40-9C99-E96B2BFF7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B528BC-F8D2-D849-8372-144CDEFA96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DCB2E1-AD1B-5D4F-B54F-824FBBF51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B8FDF3-6E87-5B49-B57D-FCCD3554CE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D0AD7A-7E37-1A42-BE3F-E15D0D274E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EBDDD8-A059-444F-B0D8-6EA4F5B8C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B61-9B45-2D42-98FB-5CECD72A824B}" type="datetimeFigureOut">
              <a:rPr lang="en-US" smtClean="0"/>
              <a:t>2/18/22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0CEC84-7C10-6E46-9045-654BEF8D5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FA0955-BB1C-C44E-A7BA-42F7EEF06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830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E9340-F6A2-D14E-81D6-E6D71D88F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31B3CD-990C-304B-9DDA-40DD2CED0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B61-9B45-2D42-98FB-5CECD72A824B}" type="datetimeFigureOut">
              <a:rPr lang="en-US" smtClean="0"/>
              <a:t>2/18/22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239FED-93DB-8947-B294-6FA7461FE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D5146-6334-DF49-B56A-883FE49BE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42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C54D38-5F75-4749-9C89-E775171BB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B61-9B45-2D42-98FB-5CECD72A824B}" type="datetimeFigureOut">
              <a:rPr lang="en-US" smtClean="0"/>
              <a:t>2/18/22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CEF55B-8B2F-B148-B88A-DBDDCB4DD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5AF9C2-81DA-3E40-B7D6-BAD9D40AE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087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B5577-5F24-714D-91D3-0417C63D2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063B8F-CBA4-0C46-8AE3-E8B836E002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98855-AB44-E54B-B8B6-073BF7F74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7A049-CD4C-964C-A8ED-EA45B9061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B61-9B45-2D42-98FB-5CECD72A824B}" type="datetimeFigureOut">
              <a:rPr lang="en-US" smtClean="0"/>
              <a:t>2/18/22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C38D9C-24A1-7A46-AA52-E901191CF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0F2D47-4362-524C-B1AF-8D3568E68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333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302DF-12B7-A045-ACD5-488E427B4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E82267-8B4A-3746-9283-6EF620C685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06101-033D-0341-9DD5-05DF11B68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3E0E62-0522-314D-A528-C36E5FA75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B61-9B45-2D42-98FB-5CECD72A824B}" type="datetimeFigureOut">
              <a:rPr lang="en-US" smtClean="0"/>
              <a:t>2/18/22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6E5EA6-1981-494E-846D-99C491C13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5933AE-0425-0547-A019-FD4D5F8E4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332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8BCCE3-03F2-9146-BAEB-9FC025B36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F6E8ED-D958-864E-A8FE-D7527403F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30EF08-C56A-B041-8C88-BAD6E2C074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DBB61-9B45-2D42-98FB-5CECD72A824B}" type="datetimeFigureOut">
              <a:rPr lang="en-US" smtClean="0"/>
              <a:t>2/18/22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2E4DA3-2AE5-7549-89D0-221DE6AAFB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AD7A5-4561-994C-9D59-6462517D72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C8FC6-88EF-B948-9E7C-D8D3E31AB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30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jamanetwork.com/journals/jamainternalmedicine/fullarticle/2788296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28265-784A-B949-8677-EF1BA09464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USPSTF Lung Cancer Screening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21A9C8-CB59-B642-82D2-D9BCB4A2D0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244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8EC19-B0C4-8A49-8B99-F8AC2AD43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Breathe easy July 21 2020 – shared decision making in lung cancer screening.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734D3-23E7-4B42-96E3-489B3290D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Prediction model - https://</a:t>
            </a:r>
            <a:r>
              <a:rPr lang="en-US" dirty="0" err="1"/>
              <a:t>www.atsjournals.org</a:t>
            </a:r>
            <a:r>
              <a:rPr lang="en-US" dirty="0"/>
              <a:t>/</a:t>
            </a:r>
            <a:r>
              <a:rPr lang="en-US" dirty="0" err="1"/>
              <a:t>doi</a:t>
            </a:r>
            <a:r>
              <a:rPr lang="en-US" dirty="0"/>
              <a:t>/pdf/10.1164/rccm.202104-1009ED</a:t>
            </a:r>
          </a:p>
          <a:p>
            <a:r>
              <a:rPr lang="en-US" dirty="0"/>
              <a:t>- notably, they state that ~10% of eligible patients currently get screened. Authors state 50% might be reasonable (not clear what this is based on)</a:t>
            </a:r>
          </a:p>
          <a:p>
            <a:r>
              <a:rPr lang="en-US" dirty="0"/>
              <a:t>PLCOm2012 is another prediction score</a:t>
            </a:r>
          </a:p>
          <a:p>
            <a:r>
              <a:rPr lang="en-US" dirty="0"/>
              <a:t>The eligibility criteria are another inherent prediction model</a:t>
            </a:r>
          </a:p>
        </p:txBody>
      </p:sp>
    </p:spTree>
    <p:extLst>
      <p:ext uri="{BB962C8B-B14F-4D97-AF65-F5344CB8AC3E}">
        <p14:creationId xmlns:p14="http://schemas.microsoft.com/office/powerpoint/2010/main" val="1634259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EF51A-E44C-4F49-9218-D1BF37771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Nishi – retrospective analysis of </a:t>
            </a:r>
            <a:r>
              <a:rPr lang="en-US" dirty="0" err="1"/>
              <a:t>Clinformatics</a:t>
            </a:r>
            <a:r>
              <a:rPr lang="en-US" dirty="0"/>
              <a:t> Data Mart health insurance database - RWD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19AC2-1844-8F42-8938-B97638527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N=11,520 who underwent LDCT screening in 2016 compared to matched controls who did not undergo screening. </a:t>
            </a:r>
          </a:p>
          <a:p>
            <a:r>
              <a:rPr lang="en-US" dirty="0"/>
              <a:t>20.7% (vs 6.8% in control) underwent CT w/n 1 yr. 0.3% PET-CT, 0.05% MRI.</a:t>
            </a:r>
          </a:p>
          <a:p>
            <a:r>
              <a:rPr lang="en-US" dirty="0"/>
              <a:t>0.9% (vs 0.3% in NLST) underwent </a:t>
            </a:r>
            <a:r>
              <a:rPr lang="en-US" dirty="0" err="1"/>
              <a:t>thorascopy</a:t>
            </a:r>
            <a:r>
              <a:rPr lang="en-US" dirty="0"/>
              <a:t>, 1.3% vs 0.6% w CT-guided biopsy, 2.0 vs 1.2% for bronchoscopy. </a:t>
            </a:r>
          </a:p>
          <a:p>
            <a:r>
              <a:rPr lang="en-US" dirty="0"/>
              <a:t>Thus, the difference in CT between screened vs not (13.8%) was actually less than imaging rate in NLST (21.7%)</a:t>
            </a:r>
          </a:p>
          <a:p>
            <a:endParaRPr lang="en-US" dirty="0"/>
          </a:p>
          <a:p>
            <a:r>
              <a:rPr lang="en-US" dirty="0"/>
              <a:t>Nishi SPE, Zhou J, Okereke I, </a:t>
            </a:r>
            <a:r>
              <a:rPr lang="en-US" dirty="0" err="1"/>
              <a:t>Kuo</a:t>
            </a:r>
            <a:r>
              <a:rPr lang="en-US" dirty="0"/>
              <a:t> YF, Goodwin J. Use of Imaging and Diagnostic Procedures After Low-Dose CT Screening for Lung Cancer. Chest 2020; 157: 427-434.</a:t>
            </a:r>
          </a:p>
        </p:txBody>
      </p:sp>
    </p:spTree>
    <p:extLst>
      <p:ext uri="{BB962C8B-B14F-4D97-AF65-F5344CB8AC3E}">
        <p14:creationId xmlns:p14="http://schemas.microsoft.com/office/powerpoint/2010/main" val="3998189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8EC19-B0C4-8A49-8B99-F8AC2AD43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Absolute benefits and harms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734D3-23E7-4B42-96E3-489B3290D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### Editorial of chance of benefits and risk of harm: JAMA. 2020;324(10):937-938. doi:10.1001/jama.2020.0354</a:t>
            </a:r>
          </a:p>
          <a:p>
            <a:r>
              <a:rPr lang="en-US" dirty="0"/>
              <a:t>Lung cancer specific mortality RRR of 20-33% in high-risk populations</a:t>
            </a:r>
          </a:p>
          <a:p>
            <a:r>
              <a:rPr lang="en-US" dirty="0"/>
              <a:t>Number needed to screen: Misleading comparison between other screening tests (such as breast cancer, colon cancer) due to differing baseline risk of death from the cancer being screened for. (</a:t>
            </a:r>
            <a:r>
              <a:rPr lang="en-US" dirty="0" err="1"/>
              <a:t>Ie</a:t>
            </a:r>
            <a:r>
              <a:rPr lang="en-US" dirty="0"/>
              <a:t>. NNS is not a surrogate for strength of the test)</a:t>
            </a:r>
          </a:p>
        </p:txBody>
      </p:sp>
    </p:spTree>
    <p:extLst>
      <p:ext uri="{BB962C8B-B14F-4D97-AF65-F5344CB8AC3E}">
        <p14:creationId xmlns:p14="http://schemas.microsoft.com/office/powerpoint/2010/main" val="900952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42BEB-F70B-CC47-A82E-5F5E63061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pubmed.ncbi.nlm.nih.gov</a:t>
            </a:r>
            <a:r>
              <a:rPr lang="en-US" dirty="0"/>
              <a:t>/35167780/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A72EB8-25FF-FF48-B823-9AD45D399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Chain of Adherence for Incidentally-detected Pulmonary Nodules after an Initial Radiologic Imaging Study: A Multi-system Observational Study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604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C5E81-DB53-EE40-AF95-C5DD5D309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5373E-5D6C-6548-86E3-ED0693AD9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91891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Review: https://</a:t>
            </a:r>
            <a:r>
              <a:rPr lang="en-US" dirty="0" err="1"/>
              <a:t>www.plenarysessionpodcast.com</a:t>
            </a:r>
            <a:r>
              <a:rPr lang="en-US" dirty="0"/>
              <a:t>/episodes/jw9w58yrajfyr6r-7b8sr-6xwsz-6m9zm-y9bgz-wkczr-rkbad-5knrb-cr2ah-mrfaz-r3b96-fnstm-x4xlp</a:t>
            </a:r>
          </a:p>
          <a:p>
            <a:r>
              <a:rPr lang="en-US" dirty="0"/>
              <a:t>Expansions in screening [52:00]</a:t>
            </a:r>
            <a:endParaRPr lang="en-US" b="1" dirty="0">
              <a:hlinkClick r:id="rId3"/>
            </a:endParaRPr>
          </a:p>
          <a:p>
            <a:r>
              <a:rPr lang="en-US" b="1" dirty="0">
                <a:hlinkClick r:id="rId3"/>
              </a:rPr>
              <a:t>Association of Computed Tomographic Screening Promotion With Lung Cancer Overdiagnosis Among Asian Women</a:t>
            </a:r>
            <a:endParaRPr lang="en-US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31F5FAC-151B-4542-97B2-5099CC22DC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565525"/>
            <a:ext cx="5886450" cy="292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5BCFB885-862D-8841-AFEF-D459BDBF05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8275"/>
            <a:ext cx="5676900" cy="331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0106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9C0E1-0A5A-254B-AA27-58664C07F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A3AC995-C219-6843-B458-BF33F884BC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138" y="0"/>
            <a:ext cx="89741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932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30C42-9601-994D-83DD-7077606EE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2FCEB-FA04-C140-AE6A-E5545EEAC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Morning conference on the new US PSTF recommendations and residual unknowns in lung cancer screening</a:t>
            </a:r>
          </a:p>
          <a:p>
            <a:br>
              <a:rPr lang="en-US" dirty="0"/>
            </a:br>
            <a:endParaRPr lang="en-US" dirty="0"/>
          </a:p>
          <a:p>
            <a:r>
              <a:rPr lang="en-US" dirty="0"/>
              <a:t>Plenary session Nelson review, JAMA March 2021 addition, conversation with Dr. </a:t>
            </a:r>
            <a:r>
              <a:rPr lang="en-US" dirty="0" err="1"/>
              <a:t>Buacner</a:t>
            </a:r>
            <a:r>
              <a:rPr lang="en-US" dirty="0"/>
              <a:t> podcast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LUNGRADS introduction, rate of surgical resection</a:t>
            </a:r>
          </a:p>
          <a:p>
            <a:r>
              <a:rPr lang="en-US" dirty="0"/>
              <a:t>“if candidate for surgical resection – no mention of radiation</a:t>
            </a:r>
          </a:p>
        </p:txBody>
      </p:sp>
    </p:spTree>
    <p:extLst>
      <p:ext uri="{BB962C8B-B14F-4D97-AF65-F5344CB8AC3E}">
        <p14:creationId xmlns:p14="http://schemas.microsoft.com/office/powerpoint/2010/main" val="1395133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B8E5A-E74C-B840-8B23-47E0E124C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1248D-525C-2C44-B88D-6D69C45B3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Lung Ca Screening - via Emily Beck. Large amounts of data online. </a:t>
            </a:r>
          </a:p>
          <a:p>
            <a:br>
              <a:rPr lang="en-US" dirty="0"/>
            </a:br>
            <a:endParaRPr lang="en-US" dirty="0"/>
          </a:p>
          <a:p>
            <a:r>
              <a:rPr lang="en-US" dirty="0"/>
              <a:t>Do we have incidence and follow-up data on </a:t>
            </a:r>
            <a:r>
              <a:rPr lang="en-US" dirty="0" err="1"/>
              <a:t>inceidentalomas</a:t>
            </a:r>
            <a:r>
              <a:rPr lang="en-US" dirty="0"/>
              <a:t> and their management? </a:t>
            </a:r>
          </a:p>
          <a:p>
            <a:br>
              <a:rPr lang="en-US" dirty="0"/>
            </a:br>
            <a:endParaRPr lang="en-US" dirty="0"/>
          </a:p>
          <a:p>
            <a:r>
              <a:rPr lang="en-US" dirty="0"/>
              <a:t>“14. We suggest that low-dose CT screening programs develop strategies to guide the management of non-nodule findings. (Ungraded Consensus-Based Statement)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809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F46CB-A28A-C540-B316-170CBE0E2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8D6D6-1038-F244-8A17-40D87E796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to do with incidentalomas</a:t>
            </a:r>
          </a:p>
          <a:p>
            <a:br>
              <a:rPr lang="en-US" dirty="0"/>
            </a:br>
            <a:endParaRPr lang="en-US" dirty="0"/>
          </a:p>
          <a:p>
            <a:r>
              <a:rPr lang="en-US" dirty="0"/>
              <a:t>Remark: Examples include coronary artery calcification, thyroid nodules, adrenal nodules, kidney and liver lesions, thoracic aortic aneurysms, pleural effusions, and parenchymal lung disease.”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136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6DFB4-51DE-B749-A413-D8C16A707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USPSTF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F9282-9C66-AC48-A1BF-4B0471A6B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Mar 2021 USPSTF update -&gt; age now 55-&gt;50 to 80; minimum pack years 30-&gt;20 and quit within the last 15 years. https://</a:t>
            </a:r>
            <a:r>
              <a:rPr lang="en-US" dirty="0" err="1"/>
              <a:t>jamanetwork.com</a:t>
            </a:r>
            <a:r>
              <a:rPr lang="en-US" dirty="0"/>
              <a:t>/journals/</a:t>
            </a:r>
            <a:r>
              <a:rPr lang="en-US" dirty="0" err="1"/>
              <a:t>jama</a:t>
            </a:r>
            <a:r>
              <a:rPr lang="en-US" dirty="0"/>
              <a:t>/</a:t>
            </a:r>
            <a:r>
              <a:rPr lang="en-US" dirty="0" err="1"/>
              <a:t>fullarticle</a:t>
            </a:r>
            <a:r>
              <a:rPr lang="en-US" dirty="0"/>
              <a:t>/2777244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007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0A224-F8AA-6A4D-A1A2-C501BAB41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NLST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3DF0E-F332-AE4E-8327-BA00FBC34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N=53,454</a:t>
            </a:r>
          </a:p>
          <a:p>
            <a:r>
              <a:rPr lang="en-US" dirty="0"/>
              <a:t>3 annual rounds of LDCT</a:t>
            </a:r>
          </a:p>
          <a:p>
            <a:r>
              <a:rPr lang="en-US" dirty="0"/>
              <a:t>24.2% had abnormal results, 96% of which did not lead to ca diagnosis; 11% required invasive procedure.</a:t>
            </a:r>
          </a:p>
        </p:txBody>
      </p:sp>
    </p:spTree>
    <p:extLst>
      <p:ext uri="{BB962C8B-B14F-4D97-AF65-F5344CB8AC3E}">
        <p14:creationId xmlns:p14="http://schemas.microsoft.com/office/powerpoint/2010/main" val="721296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DBE35-9100-F349-9419-EC092DC04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NELSON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1F3FA-03ED-214F-B6EF-2B9EB1615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RCT – LDCT at </a:t>
            </a:r>
            <a:r>
              <a:rPr lang="en-US" dirty="0" err="1"/>
              <a:t>yr</a:t>
            </a:r>
            <a:r>
              <a:rPr lang="en-US" dirty="0"/>
              <a:t> (0,1,3,5.5) vs no screening </a:t>
            </a:r>
          </a:p>
          <a:p>
            <a:r>
              <a:rPr lang="en-US" dirty="0"/>
              <a:t>Inclusion (current/former </a:t>
            </a:r>
            <a:r>
              <a:rPr lang="en-US" dirty="0" err="1"/>
              <a:t>wn</a:t>
            </a:r>
            <a:r>
              <a:rPr lang="en-US" dirty="0"/>
              <a:t> 10 y smokers; 50-74) – 13,195 men</a:t>
            </a:r>
          </a:p>
          <a:p>
            <a:r>
              <a:rPr lang="en-US" dirty="0"/>
              <a:t>Primary: lung ca mortality: 156 men (screened) 206 (control) dead at 10y from lung ca. RR 0.76. </a:t>
            </a:r>
          </a:p>
          <a:p>
            <a:r>
              <a:rPr lang="en-US" dirty="0"/>
              <a:t>Secondary: all cause mortality (RR 1.01 - no difference), lung cancer dx</a:t>
            </a:r>
          </a:p>
          <a:p>
            <a:endParaRPr lang="en-US" dirty="0"/>
          </a:p>
          <a:p>
            <a:r>
              <a:rPr lang="en-US" dirty="0"/>
              <a:t>Diff from NLST: volume-based nodule-management in NELSON vs diameter-based in NLST.</a:t>
            </a:r>
          </a:p>
        </p:txBody>
      </p:sp>
    </p:spTree>
    <p:extLst>
      <p:ext uri="{BB962C8B-B14F-4D97-AF65-F5344CB8AC3E}">
        <p14:creationId xmlns:p14="http://schemas.microsoft.com/office/powerpoint/2010/main" val="1394760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19776-3D3D-A042-BAB1-C6658BDEF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6DD3E-6F9F-8947-B345-831807D14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However, a meta-analysis of 7 randomized controlled trials using LDCT also showed no difference in all-cause mortality (RR 0.96; 95%CI 0.92-1.00; p=0.67)(5)</a:t>
            </a:r>
          </a:p>
          <a:p>
            <a:r>
              <a:rPr lang="en-US" dirty="0" err="1"/>
              <a:t>Sadate</a:t>
            </a:r>
            <a:r>
              <a:rPr lang="en-US" dirty="0"/>
              <a:t> A, </a:t>
            </a:r>
            <a:r>
              <a:rPr lang="en-US" dirty="0" err="1"/>
              <a:t>Occean</a:t>
            </a:r>
            <a:r>
              <a:rPr lang="en-US" dirty="0"/>
              <a:t> BV, </a:t>
            </a:r>
            <a:r>
              <a:rPr lang="en-US" dirty="0" err="1"/>
              <a:t>Beregi</a:t>
            </a:r>
            <a:r>
              <a:rPr lang="en-US" dirty="0"/>
              <a:t> JP, </a:t>
            </a:r>
            <a:r>
              <a:rPr lang="en-US" dirty="0" err="1"/>
              <a:t>Hamard</a:t>
            </a:r>
            <a:r>
              <a:rPr lang="en-US" dirty="0"/>
              <a:t> A, </a:t>
            </a:r>
            <a:r>
              <a:rPr lang="en-US" dirty="0" err="1"/>
              <a:t>Addala</a:t>
            </a:r>
            <a:r>
              <a:rPr lang="en-US" dirty="0"/>
              <a:t> T, de Forges H, </a:t>
            </a:r>
            <a:r>
              <a:rPr lang="en-US" dirty="0" err="1"/>
              <a:t>Fabbro-Peray</a:t>
            </a:r>
            <a:r>
              <a:rPr lang="en-US" dirty="0"/>
              <a:t> P, </a:t>
            </a:r>
            <a:r>
              <a:rPr lang="en-US" dirty="0" err="1"/>
              <a:t>Frandon</a:t>
            </a:r>
            <a:r>
              <a:rPr lang="en-US" dirty="0"/>
              <a:t> J. Systematic review and meta-analysis on the impact of lung cancer screening by low-dose computed tomography. Eur J Cancer 2020; 134: 107-114.</a:t>
            </a:r>
          </a:p>
        </p:txBody>
      </p:sp>
    </p:spTree>
    <p:extLst>
      <p:ext uri="{BB962C8B-B14F-4D97-AF65-F5344CB8AC3E}">
        <p14:creationId xmlns:p14="http://schemas.microsoft.com/office/powerpoint/2010/main" val="1957051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1565</TotalTime>
  <Words>1031</Words>
  <Application>Microsoft Macintosh PowerPoint</Application>
  <PresentationFormat>Widescreen</PresentationFormat>
  <Paragraphs>94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USPSTF Lung Cancer Screening Update</vt:lpstr>
      <vt:lpstr>PowerPoint Presentation</vt:lpstr>
      <vt:lpstr>PowerPoint Presentation</vt:lpstr>
      <vt:lpstr>PowerPoint Presentation</vt:lpstr>
      <vt:lpstr>PowerPoint Presentation</vt:lpstr>
      <vt:lpstr>Current USPSTF</vt:lpstr>
      <vt:lpstr>NLST</vt:lpstr>
      <vt:lpstr>NELSON</vt:lpstr>
      <vt:lpstr>PowerPoint Presentation</vt:lpstr>
      <vt:lpstr>Breathe easy July 21 2020 – shared decision making in lung cancer screening. </vt:lpstr>
      <vt:lpstr>Nishi – retrospective analysis of Clinformatics Data Mart health insurance database - RWD</vt:lpstr>
      <vt:lpstr>Absolute benefits and harms  </vt:lpstr>
      <vt:lpstr>https://pubmed.ncbi.nlm.nih.gov/35167780/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on ICS LABA for prn and long acting</dc:title>
  <dc:creator>BRIAN LOCKE</dc:creator>
  <cp:lastModifiedBy>BRIAN LOCKE</cp:lastModifiedBy>
  <cp:revision>10</cp:revision>
  <dcterms:created xsi:type="dcterms:W3CDTF">2021-03-23T12:25:17Z</dcterms:created>
  <dcterms:modified xsi:type="dcterms:W3CDTF">2022-02-19T00:28:33Z</dcterms:modified>
</cp:coreProperties>
</file>